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6"/>
      <p:bold r:id="rId57"/>
      <p:italic r:id="rId58"/>
      <p:boldItalic r:id="rId59"/>
    </p:embeddedFont>
    <p:embeddedFont>
      <p:font typeface="PT Sans Narrow" panose="020B0604020202020204" charset="0"/>
      <p:regular r:id="rId60"/>
      <p:bold r:id="rId61"/>
    </p:embeddedFont>
    <p:embeddedFont>
      <p:font typeface="Open Sans" panose="020B0604020202020204" charset="0"/>
      <p:regular r:id="rId62"/>
      <p:bold r:id="rId63"/>
      <p:italic r:id="rId64"/>
      <p:boldItalic r:id="rId65"/>
    </p:embeddedFont>
    <p:embeddedFont>
      <p:font typeface="Impact" panose="020B0806030902050204" pitchFamily="3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5A95F5-517A-4BAA-893D-1013D620D1EC}">
  <a:tblStyle styleId="{E75A95F5-517A-4BAA-893D-1013D620D1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50534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647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646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16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31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68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013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38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933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915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3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7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53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29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086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136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8089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570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078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712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908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521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714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01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38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350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3610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8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272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7198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8743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4721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6687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90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6849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0755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446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061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7816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9891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9133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4221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155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37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182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0367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39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0682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462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99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88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18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175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94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40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7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49.pn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10228/528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1615669" y="2612575"/>
            <a:ext cx="7359006" cy="200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457200">
              <a:spcBef>
                <a:spcPts val="0"/>
              </a:spcBef>
              <a:buNone/>
            </a:pPr>
            <a:r>
              <a:rPr lang="en" sz="1800" u="sng" dirty="0"/>
              <a:t>Presented By:</a:t>
            </a:r>
            <a:br>
              <a:rPr lang="en" sz="1800" u="sng" dirty="0"/>
            </a:br>
            <a:endParaRPr lang="en" sz="1800" u="sng" dirty="0"/>
          </a:p>
          <a:p>
            <a:pPr marL="457200" lvl="0" indent="457200" algn="l">
              <a:spcBef>
                <a:spcPts val="0"/>
              </a:spcBef>
              <a:buNone/>
            </a:pPr>
            <a:r>
              <a:rPr lang="en" sz="2000" b="1" dirty="0"/>
              <a:t>Richa Vinian			IIT2015015</a:t>
            </a:r>
          </a:p>
          <a:p>
            <a:pPr marL="457200" lvl="0" indent="457200" algn="l">
              <a:spcBef>
                <a:spcPts val="0"/>
              </a:spcBef>
              <a:buNone/>
            </a:pPr>
            <a:r>
              <a:rPr lang="en" sz="2000" b="1" dirty="0"/>
              <a:t>Payal Prasad			IIT2015052</a:t>
            </a:r>
          </a:p>
          <a:p>
            <a:pPr marL="457200" lvl="0" indent="457200" algn="l" rtl="0">
              <a:spcBef>
                <a:spcPts val="0"/>
              </a:spcBef>
              <a:buNone/>
            </a:pPr>
            <a:r>
              <a:rPr lang="en" sz="2000" b="1" dirty="0"/>
              <a:t>Puja Kumari			LIT2015017</a:t>
            </a:r>
          </a:p>
          <a:p>
            <a:pPr marL="457200" lvl="0" indent="457200" algn="l">
              <a:spcBef>
                <a:spcPts val="0"/>
              </a:spcBef>
              <a:buNone/>
            </a:pPr>
            <a:r>
              <a:rPr lang="en" sz="2000" b="1" dirty="0"/>
              <a:t>Samriddhi Niranjan	LIT2015021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98275" y="571500"/>
            <a:ext cx="8684700" cy="1816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Pose and Facial Expression Recognition on Multiple Yaw Angles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839750" y="4526800"/>
            <a:ext cx="72663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" b="1"/>
              <a:t>Under the Guidance of Prof. Anupam Agrawal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268250" y="361550"/>
            <a:ext cx="8564100" cy="4432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Our approach involves  two basic steps: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Feature Extraction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Classification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rgbClr val="000000"/>
                </a:solidFill>
              </a:rPr>
              <a:t>Feature Extraction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LGBP without angle classification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LGBP with angle classification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Diagonal Criss-Cross Local Binary Pattern (DCLBP)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rgbClr val="000000"/>
                </a:solidFill>
              </a:rPr>
              <a:t>Classification 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SVM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221600"/>
            <a:ext cx="8520600" cy="72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LOCAL BINARY PATTERN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87900" y="1108000"/>
            <a:ext cx="3153900" cy="361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Visual descriptor used for classification in computer vision.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Histogram of the image is obtained after applying LBP.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Number of bins in the histogram is 256.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t="50956"/>
          <a:stretch/>
        </p:blipFill>
        <p:spPr>
          <a:xfrm>
            <a:off x="3786400" y="3066837"/>
            <a:ext cx="4924526" cy="165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 rotWithShape="1">
          <a:blip r:embed="rId4">
            <a:alphaModFix/>
          </a:blip>
          <a:srcRect r="27839"/>
          <a:stretch/>
        </p:blipFill>
        <p:spPr>
          <a:xfrm>
            <a:off x="4470575" y="1051850"/>
            <a:ext cx="3712599" cy="121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21496" t="30660" r="27371" b="47137"/>
          <a:stretch/>
        </p:blipFill>
        <p:spPr>
          <a:xfrm>
            <a:off x="6533550" y="2419225"/>
            <a:ext cx="1935375" cy="5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l="24696" r="29551" b="77798"/>
          <a:stretch/>
        </p:blipFill>
        <p:spPr>
          <a:xfrm>
            <a:off x="4091675" y="2419225"/>
            <a:ext cx="1731750" cy="5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/>
        </p:nvSpPr>
        <p:spPr>
          <a:xfrm>
            <a:off x="0" y="0"/>
            <a:ext cx="9144000" cy="60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LOCAL BINARY PATTERN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92450" y="606600"/>
            <a:ext cx="8759100" cy="443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LBP feature vector, in its simplest form, is created in the following manner:</a:t>
            </a:r>
          </a:p>
          <a:p>
            <a: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Clr>
                <a:srgbClr val="222222"/>
              </a:buClr>
              <a:buSzPct val="100000"/>
              <a:buFont typeface="Open Sans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Division of  the examined image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into cells .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Clr>
                <a:srgbClr val="222222"/>
              </a:buClr>
              <a:buSzPct val="100000"/>
              <a:buFont typeface="Open Sans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For each pixel in a cell, comparison 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 of the pixel to each of its 8 neighbors.</a:t>
            </a:r>
          </a:p>
          <a:p>
            <a: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Clr>
                <a:srgbClr val="222222"/>
              </a:buClr>
              <a:buSzPct val="100000"/>
              <a:buFont typeface="Open Sans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Calculation of  8-digit binary number 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Clr>
                <a:srgbClr val="222222"/>
              </a:buClr>
              <a:buSzPct val="100000"/>
              <a:buFont typeface="Open Sans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Compute the histogram, 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     over the cell.</a:t>
            </a:r>
          </a:p>
          <a:p>
            <a:pPr marL="457200" lvl="0" indent="-34290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Clr>
                <a:srgbClr val="222222"/>
              </a:buClr>
              <a:buSzPct val="100000"/>
              <a:buFont typeface="Open Sans"/>
              <a:buChar char="●"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256-dimensional feature vector.</a:t>
            </a:r>
          </a:p>
          <a:p>
            <a:pPr lvl="0" rtl="0">
              <a:lnSpc>
                <a:spcPct val="115000"/>
              </a:lnSpc>
              <a:spcBef>
                <a:spcPts val="300"/>
              </a:spcBef>
              <a:spcAft>
                <a:spcPts val="100"/>
              </a:spcAft>
              <a:buNone/>
            </a:pPr>
            <a:endParaRPr sz="180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t="50956"/>
          <a:stretch/>
        </p:blipFill>
        <p:spPr>
          <a:xfrm>
            <a:off x="4281950" y="3110241"/>
            <a:ext cx="4862050" cy="163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r="27839"/>
          <a:stretch/>
        </p:blipFill>
        <p:spPr>
          <a:xfrm>
            <a:off x="5049220" y="1131325"/>
            <a:ext cx="3665498" cy="120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l="21496" t="30660" r="27371" b="47137"/>
          <a:stretch/>
        </p:blipFill>
        <p:spPr>
          <a:xfrm>
            <a:off x="5243248" y="2608703"/>
            <a:ext cx="1910821" cy="56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24696" r="29551" b="77798"/>
          <a:stretch/>
        </p:blipFill>
        <p:spPr>
          <a:xfrm>
            <a:off x="7434227" y="2608703"/>
            <a:ext cx="1709780" cy="569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Shape 156"/>
          <p:cNvCxnSpPr/>
          <p:nvPr/>
        </p:nvCxnSpPr>
        <p:spPr>
          <a:xfrm>
            <a:off x="8875750" y="4222100"/>
            <a:ext cx="11700" cy="233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57" name="Shape 157"/>
          <p:cNvCxnSpPr/>
          <p:nvPr/>
        </p:nvCxnSpPr>
        <p:spPr>
          <a:xfrm rot="10800000" flipH="1">
            <a:off x="8362550" y="4851875"/>
            <a:ext cx="693900" cy="1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8" name="Shape 158"/>
          <p:cNvSpPr/>
          <p:nvPr/>
        </p:nvSpPr>
        <p:spPr>
          <a:xfrm>
            <a:off x="8362550" y="4385075"/>
            <a:ext cx="140100" cy="466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0" y="0"/>
            <a:ext cx="9144000" cy="60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LOCAL BINARY PATTERN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44925" y="804775"/>
            <a:ext cx="8759100" cy="10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Concatenation  histograms of all cells. This gives a feature vector for the entire image.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50" y="1691250"/>
            <a:ext cx="62293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UNIFORM LOCAL BINARY PATTERN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87900" y="1317950"/>
            <a:ext cx="5105400" cy="325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It is a LBP which contains at most two bitwise transitions from 0 to 1 or vice versa for a circular binary string.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It was found that more than 90% of all the LBPs are uniform in an image.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Uniform LBP </a:t>
            </a:r>
            <a:r>
              <a:rPr lang="en" b="1">
                <a:solidFill>
                  <a:srgbClr val="000000"/>
                </a:solidFill>
              </a:rPr>
              <a:t>reduces the histogram size from 256 to 59</a:t>
            </a:r>
            <a:r>
              <a:rPr lang="en">
                <a:solidFill>
                  <a:srgbClr val="000000"/>
                </a:solidFill>
              </a:rPr>
              <a:t> because only 59 such patterns exist for a 8-bit vector.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000" y="1794752"/>
            <a:ext cx="3142394" cy="17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5984975" y="3134475"/>
            <a:ext cx="84000" cy="12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30763" y="1834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DIAGONAL CRISS-CROSS LOCAL BINARY PATTERN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75" y="2556263"/>
            <a:ext cx="23907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663" y="2561025"/>
            <a:ext cx="239077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025" y="2541975"/>
            <a:ext cx="23526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0763" y="4557950"/>
            <a:ext cx="4863449" cy="2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 rot="10800000" flipH="1">
            <a:off x="2787375" y="3954800"/>
            <a:ext cx="94800" cy="105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4" name="Shape 1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75" y="1087975"/>
            <a:ext cx="69913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11" y="1069114"/>
            <a:ext cx="1173829" cy="69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081" y="984176"/>
            <a:ext cx="1450494" cy="86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271" y="950755"/>
            <a:ext cx="1476006" cy="87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6">
            <a:alphaModFix/>
          </a:blip>
          <a:srcRect t="-182" r="1729" b="-950"/>
          <a:stretch/>
        </p:blipFill>
        <p:spPr>
          <a:xfrm>
            <a:off x="3173325" y="989500"/>
            <a:ext cx="1450500" cy="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9177" y="974649"/>
            <a:ext cx="1456742" cy="86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9692" y="2174685"/>
            <a:ext cx="1152533" cy="688538"/>
          </a:xfrm>
          <a:prstGeom prst="rect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13778" y="2230438"/>
            <a:ext cx="915615" cy="57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5399" y="2143202"/>
            <a:ext cx="848700" cy="85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08741" y="2133712"/>
            <a:ext cx="1701159" cy="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69477" y="1996099"/>
            <a:ext cx="771274" cy="10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3567" y="3341639"/>
            <a:ext cx="694972" cy="40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625542" y="3473758"/>
            <a:ext cx="694972" cy="41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854793" y="2863407"/>
            <a:ext cx="694972" cy="428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387059" y="3473758"/>
            <a:ext cx="676219" cy="400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54793" y="3341639"/>
            <a:ext cx="704580" cy="40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104517" y="2864388"/>
            <a:ext cx="714375" cy="428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Shape 205"/>
          <p:cNvCxnSpPr>
            <a:stCxn id="189" idx="3"/>
            <a:endCxn id="190" idx="1"/>
          </p:cNvCxnSpPr>
          <p:nvPr/>
        </p:nvCxnSpPr>
        <p:spPr>
          <a:xfrm>
            <a:off x="1336640" y="1417471"/>
            <a:ext cx="1974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6" name="Shape 206"/>
          <p:cNvCxnSpPr/>
          <p:nvPr/>
        </p:nvCxnSpPr>
        <p:spPr>
          <a:xfrm>
            <a:off x="4620374" y="1424189"/>
            <a:ext cx="273000" cy="3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7" name="Shape 207"/>
          <p:cNvCxnSpPr>
            <a:stCxn id="193" idx="2"/>
            <a:endCxn id="194" idx="0"/>
          </p:cNvCxnSpPr>
          <p:nvPr/>
        </p:nvCxnSpPr>
        <p:spPr>
          <a:xfrm flipH="1">
            <a:off x="7256048" y="1840976"/>
            <a:ext cx="1500" cy="3336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8" name="Shape 208"/>
          <p:cNvCxnSpPr>
            <a:stCxn id="195" idx="1"/>
            <a:endCxn id="194" idx="3"/>
          </p:cNvCxnSpPr>
          <p:nvPr/>
        </p:nvCxnSpPr>
        <p:spPr>
          <a:xfrm flipH="1">
            <a:off x="7832078" y="2516063"/>
            <a:ext cx="281700" cy="30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09" name="Shape 209"/>
          <p:cNvCxnSpPr>
            <a:stCxn id="194" idx="2"/>
            <a:endCxn id="201" idx="3"/>
          </p:cNvCxnSpPr>
          <p:nvPr/>
        </p:nvCxnSpPr>
        <p:spPr>
          <a:xfrm flipH="1">
            <a:off x="6549759" y="2863223"/>
            <a:ext cx="706200" cy="2145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0" name="Shape 210"/>
          <p:cNvCxnSpPr>
            <a:stCxn id="194" idx="2"/>
            <a:endCxn id="203" idx="3"/>
          </p:cNvCxnSpPr>
          <p:nvPr/>
        </p:nvCxnSpPr>
        <p:spPr>
          <a:xfrm flipH="1">
            <a:off x="6559359" y="2863223"/>
            <a:ext cx="696600" cy="6831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1" name="Shape 211"/>
          <p:cNvCxnSpPr>
            <a:stCxn id="194" idx="2"/>
            <a:endCxn id="200" idx="0"/>
          </p:cNvCxnSpPr>
          <p:nvPr/>
        </p:nvCxnSpPr>
        <p:spPr>
          <a:xfrm flipH="1">
            <a:off x="6973059" y="2863223"/>
            <a:ext cx="282900" cy="6105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2" name="Shape 212"/>
          <p:cNvCxnSpPr>
            <a:stCxn id="194" idx="2"/>
            <a:endCxn id="202" idx="0"/>
          </p:cNvCxnSpPr>
          <p:nvPr/>
        </p:nvCxnSpPr>
        <p:spPr>
          <a:xfrm>
            <a:off x="7255959" y="2863223"/>
            <a:ext cx="469200" cy="6105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3" name="Shape 213"/>
          <p:cNvCxnSpPr>
            <a:stCxn id="194" idx="2"/>
            <a:endCxn id="199" idx="1"/>
          </p:cNvCxnSpPr>
          <p:nvPr/>
        </p:nvCxnSpPr>
        <p:spPr>
          <a:xfrm>
            <a:off x="7255959" y="2863223"/>
            <a:ext cx="867600" cy="6831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4" name="Shape 214"/>
          <p:cNvCxnSpPr>
            <a:stCxn id="194" idx="2"/>
            <a:endCxn id="204" idx="1"/>
          </p:cNvCxnSpPr>
          <p:nvPr/>
        </p:nvCxnSpPr>
        <p:spPr>
          <a:xfrm>
            <a:off x="7255959" y="2863223"/>
            <a:ext cx="848700" cy="2154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113625"/>
            <a:ext cx="8520600" cy="6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Roboto"/>
              <a:buNone/>
            </a:pPr>
            <a:r>
              <a:rPr lang="en" sz="3000" b="0"/>
              <a:t>Method 1: LGBP Without Angle Classification</a:t>
            </a:r>
          </a:p>
        </p:txBody>
      </p:sp>
      <p:cxnSp>
        <p:nvCxnSpPr>
          <p:cNvPr id="216" name="Shape 216"/>
          <p:cNvCxnSpPr/>
          <p:nvPr/>
        </p:nvCxnSpPr>
        <p:spPr>
          <a:xfrm>
            <a:off x="6288686" y="1367264"/>
            <a:ext cx="273000" cy="3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17" name="Shape 217"/>
          <p:cNvCxnSpPr/>
          <p:nvPr/>
        </p:nvCxnSpPr>
        <p:spPr>
          <a:xfrm>
            <a:off x="2957474" y="1422526"/>
            <a:ext cx="273000" cy="3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218" name="Shape 218"/>
          <p:cNvPicPr preferRelativeResize="0"/>
          <p:nvPr/>
        </p:nvPicPr>
        <p:blipFill rotWithShape="1">
          <a:blip r:embed="rId6">
            <a:alphaModFix/>
          </a:blip>
          <a:srcRect l="50122" t="46661" r="18090" b="28578"/>
          <a:stretch/>
        </p:blipFill>
        <p:spPr>
          <a:xfrm>
            <a:off x="5645550" y="1370450"/>
            <a:ext cx="469200" cy="2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6741450" y="2225169"/>
            <a:ext cx="469200" cy="39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19">
            <a:alphaModFix/>
          </a:blip>
          <a:srcRect l="29143"/>
          <a:stretch/>
        </p:blipFill>
        <p:spPr>
          <a:xfrm>
            <a:off x="1494438" y="3208600"/>
            <a:ext cx="3199074" cy="16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19">
            <a:alphaModFix/>
          </a:blip>
          <a:srcRect l="84381" b="47299"/>
          <a:stretch/>
        </p:blipFill>
        <p:spPr>
          <a:xfrm>
            <a:off x="5000325" y="2079938"/>
            <a:ext cx="645225" cy="851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5703375" y="3827721"/>
            <a:ext cx="3440625" cy="10632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811" y="1069114"/>
            <a:ext cx="1173829" cy="69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34081" y="984176"/>
            <a:ext cx="1450494" cy="86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2133" y="974650"/>
            <a:ext cx="1476006" cy="87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5655" y="974650"/>
            <a:ext cx="1476006" cy="86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29177" y="974649"/>
            <a:ext cx="1456742" cy="866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Shape 232"/>
          <p:cNvCxnSpPr>
            <a:stCxn id="227" idx="3"/>
            <a:endCxn id="228" idx="1"/>
          </p:cNvCxnSpPr>
          <p:nvPr/>
        </p:nvCxnSpPr>
        <p:spPr>
          <a:xfrm>
            <a:off x="1336640" y="1417471"/>
            <a:ext cx="1974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3" name="Shape 233"/>
          <p:cNvCxnSpPr>
            <a:stCxn id="228" idx="3"/>
            <a:endCxn id="229" idx="1"/>
          </p:cNvCxnSpPr>
          <p:nvPr/>
        </p:nvCxnSpPr>
        <p:spPr>
          <a:xfrm rot="10800000" flipH="1">
            <a:off x="2984575" y="1412647"/>
            <a:ext cx="197700" cy="48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4" name="Shape 234"/>
          <p:cNvCxnSpPr>
            <a:stCxn id="229" idx="3"/>
            <a:endCxn id="230" idx="1"/>
          </p:cNvCxnSpPr>
          <p:nvPr/>
        </p:nvCxnSpPr>
        <p:spPr>
          <a:xfrm rot="10800000" flipH="1">
            <a:off x="4658139" y="1407883"/>
            <a:ext cx="197400" cy="48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5" name="Shape 235"/>
          <p:cNvCxnSpPr>
            <a:stCxn id="230" idx="3"/>
            <a:endCxn id="231" idx="1"/>
          </p:cNvCxnSpPr>
          <p:nvPr/>
        </p:nvCxnSpPr>
        <p:spPr>
          <a:xfrm>
            <a:off x="6331661" y="1407814"/>
            <a:ext cx="1974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236" name="Shape 2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811" y="2144009"/>
            <a:ext cx="1466434" cy="85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86179" y="2139245"/>
            <a:ext cx="1456742" cy="86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76255" y="2144009"/>
            <a:ext cx="1434554" cy="85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43377" y="3266851"/>
            <a:ext cx="685526" cy="41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900651" y="3252564"/>
            <a:ext cx="714375" cy="41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986500" y="3252564"/>
            <a:ext cx="694972" cy="409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703375" y="3895501"/>
            <a:ext cx="965530" cy="57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7134" y="3900592"/>
            <a:ext cx="957011" cy="571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66050" y="3890507"/>
            <a:ext cx="933786" cy="557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>
            <a:stCxn id="227" idx="2"/>
          </p:cNvCxnSpPr>
          <p:nvPr/>
        </p:nvCxnSpPr>
        <p:spPr>
          <a:xfrm>
            <a:off x="749726" y="1765827"/>
            <a:ext cx="0" cy="3780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46" name="Shape 246"/>
          <p:cNvCxnSpPr>
            <a:stCxn id="236" idx="3"/>
            <a:endCxn id="237" idx="1"/>
          </p:cNvCxnSpPr>
          <p:nvPr/>
        </p:nvCxnSpPr>
        <p:spPr>
          <a:xfrm>
            <a:off x="1629245" y="2572527"/>
            <a:ext cx="3570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47" name="Shape 247"/>
          <p:cNvCxnSpPr>
            <a:stCxn id="237" idx="3"/>
            <a:endCxn id="238" idx="1"/>
          </p:cNvCxnSpPr>
          <p:nvPr/>
        </p:nvCxnSpPr>
        <p:spPr>
          <a:xfrm>
            <a:off x="3442921" y="2572409"/>
            <a:ext cx="333300" cy="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48" name="Shape 248"/>
          <p:cNvCxnSpPr>
            <a:endCxn id="239" idx="0"/>
          </p:cNvCxnSpPr>
          <p:nvPr/>
        </p:nvCxnSpPr>
        <p:spPr>
          <a:xfrm flipH="1">
            <a:off x="6186140" y="2745151"/>
            <a:ext cx="1071600" cy="5217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49" name="Shape 249"/>
          <p:cNvCxnSpPr>
            <a:endCxn id="240" idx="0"/>
          </p:cNvCxnSpPr>
          <p:nvPr/>
        </p:nvCxnSpPr>
        <p:spPr>
          <a:xfrm>
            <a:off x="7257838" y="2745264"/>
            <a:ext cx="0" cy="507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0" name="Shape 250"/>
          <p:cNvCxnSpPr>
            <a:endCxn id="241" idx="0"/>
          </p:cNvCxnSpPr>
          <p:nvPr/>
        </p:nvCxnSpPr>
        <p:spPr>
          <a:xfrm>
            <a:off x="7257586" y="2745264"/>
            <a:ext cx="1076400" cy="507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1" name="Shape 251"/>
          <p:cNvCxnSpPr>
            <a:stCxn id="239" idx="2"/>
            <a:endCxn id="242" idx="0"/>
          </p:cNvCxnSpPr>
          <p:nvPr/>
        </p:nvCxnSpPr>
        <p:spPr>
          <a:xfrm>
            <a:off x="6186140" y="3685909"/>
            <a:ext cx="0" cy="2097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2" name="Shape 252"/>
          <p:cNvCxnSpPr>
            <a:stCxn id="240" idx="2"/>
            <a:endCxn id="243" idx="0"/>
          </p:cNvCxnSpPr>
          <p:nvPr/>
        </p:nvCxnSpPr>
        <p:spPr>
          <a:xfrm>
            <a:off x="7257838" y="3671622"/>
            <a:ext cx="7800" cy="2289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3" name="Shape 253"/>
          <p:cNvCxnSpPr>
            <a:stCxn id="241" idx="2"/>
            <a:endCxn id="244" idx="0"/>
          </p:cNvCxnSpPr>
          <p:nvPr/>
        </p:nvCxnSpPr>
        <p:spPr>
          <a:xfrm flipH="1">
            <a:off x="8333086" y="3662037"/>
            <a:ext cx="900" cy="2286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4" name="Shape 254"/>
          <p:cNvCxnSpPr>
            <a:stCxn id="242" idx="2"/>
          </p:cNvCxnSpPr>
          <p:nvPr/>
        </p:nvCxnSpPr>
        <p:spPr>
          <a:xfrm flipH="1">
            <a:off x="5975240" y="4472321"/>
            <a:ext cx="210900" cy="78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Shape 255"/>
          <p:cNvCxnSpPr>
            <a:stCxn id="242" idx="2"/>
          </p:cNvCxnSpPr>
          <p:nvPr/>
        </p:nvCxnSpPr>
        <p:spPr>
          <a:xfrm flipH="1">
            <a:off x="5975240" y="4472321"/>
            <a:ext cx="210900" cy="1632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Shape 256"/>
          <p:cNvCxnSpPr>
            <a:stCxn id="242" idx="2"/>
          </p:cNvCxnSpPr>
          <p:nvPr/>
        </p:nvCxnSpPr>
        <p:spPr>
          <a:xfrm flipH="1">
            <a:off x="6070940" y="4472321"/>
            <a:ext cx="115200" cy="2589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Shape 257"/>
          <p:cNvCxnSpPr>
            <a:stCxn id="242" idx="2"/>
          </p:cNvCxnSpPr>
          <p:nvPr/>
        </p:nvCxnSpPr>
        <p:spPr>
          <a:xfrm>
            <a:off x="6186140" y="4472321"/>
            <a:ext cx="145800" cy="1632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>
            <a:stCxn id="242" idx="2"/>
          </p:cNvCxnSpPr>
          <p:nvPr/>
        </p:nvCxnSpPr>
        <p:spPr>
          <a:xfrm>
            <a:off x="6186140" y="4472321"/>
            <a:ext cx="235800" cy="783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Shape 259"/>
          <p:cNvCxnSpPr>
            <a:stCxn id="242" idx="2"/>
          </p:cNvCxnSpPr>
          <p:nvPr/>
        </p:nvCxnSpPr>
        <p:spPr>
          <a:xfrm>
            <a:off x="6186140" y="4472321"/>
            <a:ext cx="0" cy="2589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Shape 260"/>
          <p:cNvCxnSpPr/>
          <p:nvPr/>
        </p:nvCxnSpPr>
        <p:spPr>
          <a:xfrm flipH="1">
            <a:off x="7052929" y="4465380"/>
            <a:ext cx="210779" cy="78261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Shape 261"/>
          <p:cNvCxnSpPr/>
          <p:nvPr/>
        </p:nvCxnSpPr>
        <p:spPr>
          <a:xfrm flipH="1">
            <a:off x="7052929" y="4465380"/>
            <a:ext cx="210779" cy="163322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Shape 262"/>
          <p:cNvCxnSpPr/>
          <p:nvPr/>
        </p:nvCxnSpPr>
        <p:spPr>
          <a:xfrm flipH="1">
            <a:off x="7148622" y="4465380"/>
            <a:ext cx="115086" cy="259015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Shape 263"/>
          <p:cNvCxnSpPr/>
          <p:nvPr/>
        </p:nvCxnSpPr>
        <p:spPr>
          <a:xfrm>
            <a:off x="7263708" y="4465380"/>
            <a:ext cx="145753" cy="163322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7263708" y="4465380"/>
            <a:ext cx="235788" cy="78261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7263708" y="4465380"/>
            <a:ext cx="0" cy="259015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 flipH="1">
            <a:off x="8148088" y="4433489"/>
            <a:ext cx="210779" cy="78261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Shape 267"/>
          <p:cNvCxnSpPr/>
          <p:nvPr/>
        </p:nvCxnSpPr>
        <p:spPr>
          <a:xfrm flipH="1">
            <a:off x="8148088" y="4433489"/>
            <a:ext cx="210779" cy="163322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Shape 268"/>
          <p:cNvCxnSpPr/>
          <p:nvPr/>
        </p:nvCxnSpPr>
        <p:spPr>
          <a:xfrm flipH="1">
            <a:off x="8243781" y="4433489"/>
            <a:ext cx="115086" cy="259015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Shape 269"/>
          <p:cNvCxnSpPr/>
          <p:nvPr/>
        </p:nvCxnSpPr>
        <p:spPr>
          <a:xfrm>
            <a:off x="8358867" y="4433489"/>
            <a:ext cx="145753" cy="163322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Shape 270"/>
          <p:cNvCxnSpPr/>
          <p:nvPr/>
        </p:nvCxnSpPr>
        <p:spPr>
          <a:xfrm>
            <a:off x="8358867" y="4433489"/>
            <a:ext cx="235788" cy="78261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Shape 271"/>
          <p:cNvCxnSpPr/>
          <p:nvPr/>
        </p:nvCxnSpPr>
        <p:spPr>
          <a:xfrm>
            <a:off x="8358867" y="4433489"/>
            <a:ext cx="0" cy="259015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2" name="Shape 27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35814" y="3294318"/>
            <a:ext cx="915615" cy="57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Shape 273"/>
          <p:cNvCxnSpPr>
            <a:stCxn id="272" idx="0"/>
          </p:cNvCxnSpPr>
          <p:nvPr/>
        </p:nvCxnSpPr>
        <p:spPr>
          <a:xfrm rot="10800000">
            <a:off x="4493622" y="3001218"/>
            <a:ext cx="0" cy="2931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74" name="Shape 274"/>
          <p:cNvSpPr/>
          <p:nvPr/>
        </p:nvSpPr>
        <p:spPr>
          <a:xfrm>
            <a:off x="6843892" y="2310035"/>
            <a:ext cx="843765" cy="508262"/>
          </a:xfrm>
          <a:prstGeom prst="flowChartDecision">
            <a:avLst/>
          </a:prstGeom>
          <a:solidFill>
            <a:srgbClr val="ADBBE0"/>
          </a:solidFill>
          <a:ln w="9525" cap="flat" cmpd="sng">
            <a:solidFill>
              <a:srgbClr val="182054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Shape 275"/>
          <p:cNvCxnSpPr/>
          <p:nvPr/>
        </p:nvCxnSpPr>
        <p:spPr>
          <a:xfrm rot="10800000" flipH="1">
            <a:off x="5210810" y="2564120"/>
            <a:ext cx="1633200" cy="84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76" name="Shape 276"/>
          <p:cNvCxnSpPr>
            <a:stCxn id="231" idx="2"/>
            <a:endCxn id="274" idx="0"/>
          </p:cNvCxnSpPr>
          <p:nvPr/>
        </p:nvCxnSpPr>
        <p:spPr>
          <a:xfrm>
            <a:off x="7257548" y="1840976"/>
            <a:ext cx="8100" cy="469200"/>
          </a:xfrm>
          <a:prstGeom prst="straightConnector1">
            <a:avLst/>
          </a:prstGeom>
          <a:noFill/>
          <a:ln w="9525" cap="flat" cmpd="sng">
            <a:solidFill>
              <a:srgbClr val="1D2973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311700" y="113625"/>
            <a:ext cx="8520600" cy="696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-114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000"/>
              <a:buFont typeface="Roboto"/>
              <a:buNone/>
            </a:pPr>
            <a:r>
              <a:rPr lang="en" sz="3000" b="0"/>
              <a:t>Method 2: LGBP With Angle Classification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271" y="950755"/>
            <a:ext cx="1476006" cy="87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6">
            <a:alphaModFix/>
          </a:blip>
          <a:srcRect t="-182" r="1729" b="-950"/>
          <a:stretch/>
        </p:blipFill>
        <p:spPr>
          <a:xfrm>
            <a:off x="3173325" y="989500"/>
            <a:ext cx="1450500" cy="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 rotWithShape="1">
          <a:blip r:embed="rId6">
            <a:alphaModFix/>
          </a:blip>
          <a:srcRect l="50122" t="46661" r="18090" b="28578"/>
          <a:stretch/>
        </p:blipFill>
        <p:spPr>
          <a:xfrm>
            <a:off x="5645550" y="1370450"/>
            <a:ext cx="469200" cy="2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3886350" y="2556925"/>
            <a:ext cx="1450500" cy="29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for angle prediction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0000"/>
              <a:buFont typeface="Roboto"/>
              <a:buNone/>
            </a:pPr>
            <a:r>
              <a:rPr lang="en" sz="3000" b="0"/>
              <a:t>Method 3: Diagonal Criss-Cross LBP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266327"/>
            <a:ext cx="8520601" cy="239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286350" y="1312125"/>
            <a:ext cx="8571300" cy="124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/>
              <a:t>Results and 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256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INTRODUCTION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8520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Experiments in psychology suggest that Facial expressions convey 55% of the message in human interaction.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Also,emotion perception changes significantly with even a 15 degrees head pose change.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/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</p:txBody>
      </p:sp>
      <p:pic>
        <p:nvPicPr>
          <p:cNvPr id="75" name="Shape 75" descr="Image result for verbal vs nonverbal communication statistic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950" y="1045700"/>
            <a:ext cx="5380000" cy="37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183700"/>
            <a:ext cx="8520600" cy="76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Comparison of Accuracy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339600" y="4714925"/>
            <a:ext cx="69996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accuracy comparison of With Pose, Without Pose LGBP and DCLBP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1097200"/>
            <a:ext cx="3079395" cy="34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3615375" y="1097200"/>
            <a:ext cx="5059200" cy="219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87500"/>
              <a:buChar char="●"/>
            </a:pPr>
            <a:r>
              <a:rPr lang="en" sz="1600"/>
              <a:t>The graph shows the comparison between accuracies of the methods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/>
              <a:t>.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87500"/>
              <a:buChar char="●"/>
            </a:pPr>
            <a:r>
              <a:rPr lang="en" sz="1600"/>
              <a:t>The method of LGBP with Angle Classification performs the best.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3897250" y="2767900"/>
            <a:ext cx="6276900" cy="73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91075" y="1050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Confusion Matrix of LGBP with angle prediction</a:t>
            </a:r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l="34135" t="36460" r="18129" b="20895"/>
          <a:stretch/>
        </p:blipFill>
        <p:spPr>
          <a:xfrm>
            <a:off x="304288" y="1075100"/>
            <a:ext cx="4253400" cy="205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 l="34194" t="53206" r="18292" b="27598"/>
          <a:stretch/>
        </p:blipFill>
        <p:spPr>
          <a:xfrm>
            <a:off x="258675" y="3392525"/>
            <a:ext cx="4344624" cy="98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561838" y="4454050"/>
            <a:ext cx="3984600" cy="158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/>
              <a:t>Fig. : Confusion Matrix for Angles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702300" y="995825"/>
            <a:ext cx="3708000" cy="338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 u="sng"/>
              <a:t>Inferences: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overall accuracy for angle prediction is very high (93.57).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best performing angle is “Zero” followed by “Forty Five”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The best performing expression is “Happy” followed by “Surprise”</a:t>
            </a: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600"/>
              <a:t>“Fear” expression has the least accuracy due to its similarity with “Surprise” expression.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5250" y="3803335"/>
            <a:ext cx="811575" cy="10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5250" y="3803322"/>
            <a:ext cx="811575" cy="10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311700" y="275550"/>
            <a:ext cx="8520600" cy="55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Expression-wise Comparison of Accuracies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expression-wise accuracy comparison of With Pose and Without Pose LGBP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8450"/>
            <a:ext cx="4467227" cy="37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844050" y="941150"/>
            <a:ext cx="4299900" cy="34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Expression “Happy” has performed well in all the three approaches and the difference among accuracies is quite low.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“Fear” expression has performed the poorest in all the three approaches.</a:t>
            </a: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/>
              <a:t>“Happy” and “Surprise” have consistently high recognition rates due to the distinctive deformation of facial features.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5050" y="3350075"/>
            <a:ext cx="908875" cy="12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5">
            <a:alphaModFix/>
          </a:blip>
          <a:srcRect l="37818" t="2962" r="37755" b="53015"/>
          <a:stretch/>
        </p:blipFill>
        <p:spPr>
          <a:xfrm>
            <a:off x="8121226" y="3350703"/>
            <a:ext cx="936125" cy="123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5">
            <a:alphaModFix/>
          </a:blip>
          <a:srcRect l="1748" t="2964" r="72310" b="55278"/>
          <a:stretch/>
        </p:blipFill>
        <p:spPr>
          <a:xfrm>
            <a:off x="5976662" y="3350082"/>
            <a:ext cx="1049175" cy="123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0260" y="3350076"/>
            <a:ext cx="908877" cy="1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Results on Own Dataset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571500" y="1266325"/>
            <a:ext cx="82608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The results after applying Method 2 on our dataset are as follows: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(i)   Accuracy for Angle Classification: </a:t>
            </a:r>
            <a:r>
              <a:rPr lang="en" b="1">
                <a:solidFill>
                  <a:srgbClr val="000000"/>
                </a:solidFill>
              </a:rPr>
              <a:t>70.53%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(ii)  Accuracy for Expression Classification: </a:t>
            </a:r>
            <a:r>
              <a:rPr lang="en" b="1">
                <a:solidFill>
                  <a:srgbClr val="000000"/>
                </a:solidFill>
              </a:rPr>
              <a:t>38.17%</a:t>
            </a:r>
            <a:br>
              <a:rPr lang="en" b="1">
                <a:solidFill>
                  <a:srgbClr val="000000"/>
                </a:solidFill>
              </a:rPr>
            </a:br>
            <a:r>
              <a:rPr lang="en" b="1">
                <a:solidFill>
                  <a:srgbClr val="000000"/>
                </a:solidFill>
              </a:rPr>
              <a:t/>
            </a:r>
            <a:br>
              <a:rPr lang="en" b="1">
                <a:solidFill>
                  <a:srgbClr val="000000"/>
                </a:solidFill>
              </a:rPr>
            </a:br>
            <a:endParaRPr lang="en" b="1">
              <a:solidFill>
                <a:srgbClr val="000000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Reasons for low accuracy than benchmark dataset: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Less Images.(About 1/4th the size of KDEF database)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Less Images Quality since they were clicked manually.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147200" y="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Real Life Applications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375"/>
            <a:ext cx="5808300" cy="37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311700" y="707400"/>
            <a:ext cx="6604500" cy="55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C44E9A"/>
                </a:solidFill>
                <a:latin typeface="Impact"/>
                <a:ea typeface="Impact"/>
                <a:cs typeface="Impact"/>
                <a:sym typeface="Impact"/>
              </a:rPr>
              <a:t>CLASSROOM ENVIRONMENT ANALYSIS SYSTEM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5808300" y="1452900"/>
            <a:ext cx="3161100" cy="3375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Can be used as a feedback and analysis system in Classrooms.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 good alternative to the traditional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feedback system.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5" y="0"/>
            <a:ext cx="9091113" cy="50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01525" y="4432050"/>
            <a:ext cx="40239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</a:rPr>
              <a:t>- </a:t>
            </a:r>
            <a:r>
              <a:rPr lang="en" sz="2400">
                <a:solidFill>
                  <a:srgbClr val="FF00FF"/>
                </a:solidFill>
              </a:rPr>
              <a:t>Change</a:t>
            </a:r>
            <a:r>
              <a:rPr lang="en" sz="2400">
                <a:solidFill>
                  <a:schemeClr val="lt1"/>
                </a:solidFill>
              </a:rPr>
              <a:t> song accordingly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/>
          <p:nvPr/>
        </p:nvSpPr>
        <p:spPr>
          <a:xfrm>
            <a:off x="347100" y="147250"/>
            <a:ext cx="631200" cy="504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311700" y="236175"/>
            <a:ext cx="8520600" cy="6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Datasets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311700" y="905475"/>
            <a:ext cx="8520600" cy="175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u="sng">
                <a:solidFill>
                  <a:srgbClr val="000000"/>
                </a:solidFill>
              </a:rPr>
              <a:t>Karolinska Directed Emotional Faces (KDEF) Database:</a:t>
            </a:r>
            <a:br>
              <a:rPr lang="en" sz="2000" b="1" u="sng">
                <a:solidFill>
                  <a:srgbClr val="000000"/>
                </a:solidFill>
              </a:rPr>
            </a:br>
            <a:r>
              <a:rPr lang="en" sz="2000" b="1" u="sng">
                <a:solidFill>
                  <a:srgbClr val="000000"/>
                </a:solidFill>
              </a:rPr>
              <a:t>	</a:t>
            </a:r>
            <a:r>
              <a:rPr lang="en" sz="1600" b="1">
                <a:solidFill>
                  <a:srgbClr val="000000"/>
                </a:solidFill>
              </a:rPr>
              <a:t>Total Subjects</a:t>
            </a:r>
            <a:r>
              <a:rPr lang="en" sz="1600">
                <a:solidFill>
                  <a:srgbClr val="000000"/>
                </a:solidFill>
              </a:rPr>
              <a:t>: 140 (70 Male, 70 Female).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	</a:t>
            </a:r>
            <a:r>
              <a:rPr lang="en" sz="1600" b="1">
                <a:solidFill>
                  <a:srgbClr val="000000"/>
                </a:solidFill>
              </a:rPr>
              <a:t>Number of Expressions</a:t>
            </a:r>
            <a:r>
              <a:rPr lang="en" sz="1600">
                <a:solidFill>
                  <a:srgbClr val="000000"/>
                </a:solidFill>
              </a:rPr>
              <a:t>: 6 (Happy, Sad, Surprise, Anger, Disgust, Fear)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	</a:t>
            </a:r>
            <a:r>
              <a:rPr lang="en" sz="1600" b="1">
                <a:solidFill>
                  <a:srgbClr val="000000"/>
                </a:solidFill>
              </a:rPr>
              <a:t>Angles</a:t>
            </a:r>
            <a:r>
              <a:rPr lang="en" sz="1600">
                <a:solidFill>
                  <a:srgbClr val="000000"/>
                </a:solidFill>
              </a:rPr>
              <a:t>: 0, 45, 90 degrees.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	</a:t>
            </a:r>
            <a:r>
              <a:rPr lang="en" sz="1600" b="1">
                <a:solidFill>
                  <a:srgbClr val="000000"/>
                </a:solidFill>
              </a:rPr>
              <a:t>Total Images</a:t>
            </a:r>
            <a:r>
              <a:rPr lang="en" sz="1600">
                <a:solidFill>
                  <a:srgbClr val="000000"/>
                </a:solidFill>
              </a:rPr>
              <a:t>: 2520.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950" y="2598000"/>
            <a:ext cx="7544100" cy="20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Sample Images from KDEF Dataset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387900" y="564200"/>
            <a:ext cx="8520600" cy="400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b="1" u="sng" dirty="0">
                <a:solidFill>
                  <a:srgbClr val="000000"/>
                </a:solidFill>
              </a:rPr>
              <a:t>Self Created at IIIT Allahabad:</a:t>
            </a:r>
            <a:br>
              <a:rPr lang="en" sz="2000" b="1" u="sng" dirty="0">
                <a:solidFill>
                  <a:srgbClr val="000000"/>
                </a:solidFill>
              </a:rPr>
            </a:br>
            <a:r>
              <a:rPr lang="en" sz="2000" b="1" u="sng" dirty="0">
                <a:solidFill>
                  <a:srgbClr val="000000"/>
                </a:solidFill>
              </a:rPr>
              <a:t>	</a:t>
            </a:r>
            <a:r>
              <a:rPr lang="en" sz="1600" b="1" dirty="0">
                <a:solidFill>
                  <a:srgbClr val="000000"/>
                </a:solidFill>
              </a:rPr>
              <a:t>Total Subjects: </a:t>
            </a:r>
            <a:r>
              <a:rPr lang="en" sz="1600" b="1" dirty="0" smtClean="0">
                <a:solidFill>
                  <a:srgbClr val="000000"/>
                </a:solidFill>
              </a:rPr>
              <a:t>41</a:t>
            </a:r>
            <a:r>
              <a:rPr lang="en" sz="1600" b="1" dirty="0">
                <a:solidFill>
                  <a:srgbClr val="000000"/>
                </a:solidFill>
              </a:rPr>
              <a:t/>
            </a:r>
            <a:br>
              <a:rPr lang="en" sz="1600" b="1" dirty="0">
                <a:solidFill>
                  <a:srgbClr val="000000"/>
                </a:solidFill>
              </a:rPr>
            </a:br>
            <a:r>
              <a:rPr lang="en" sz="1600" b="1" dirty="0">
                <a:solidFill>
                  <a:srgbClr val="000000"/>
                </a:solidFill>
              </a:rPr>
              <a:t>	Number of Expressions: </a:t>
            </a:r>
            <a:r>
              <a:rPr lang="en" sz="1600" dirty="0">
                <a:solidFill>
                  <a:srgbClr val="000000"/>
                </a:solidFill>
              </a:rPr>
              <a:t>6 (Happy, Sad, Surprise, Anger, Disgust, Fear)</a:t>
            </a:r>
            <a:br>
              <a:rPr lang="en" sz="1600" dirty="0">
                <a:solidFill>
                  <a:srgbClr val="000000"/>
                </a:solidFill>
              </a:rPr>
            </a:br>
            <a:r>
              <a:rPr lang="en" sz="1600" dirty="0">
                <a:solidFill>
                  <a:srgbClr val="000000"/>
                </a:solidFill>
              </a:rPr>
              <a:t>	</a:t>
            </a:r>
            <a:r>
              <a:rPr lang="en" sz="1600" b="1" dirty="0">
                <a:solidFill>
                  <a:srgbClr val="000000"/>
                </a:solidFill>
              </a:rPr>
              <a:t>Angles</a:t>
            </a:r>
            <a:r>
              <a:rPr lang="en" sz="1600" dirty="0">
                <a:solidFill>
                  <a:srgbClr val="000000"/>
                </a:solidFill>
              </a:rPr>
              <a:t>: 0, 45, 90 degrees.</a:t>
            </a:r>
            <a:br>
              <a:rPr lang="en" sz="1600" dirty="0">
                <a:solidFill>
                  <a:srgbClr val="000000"/>
                </a:solidFill>
              </a:rPr>
            </a:br>
            <a:r>
              <a:rPr lang="en" sz="1600" dirty="0">
                <a:solidFill>
                  <a:srgbClr val="000000"/>
                </a:solidFill>
              </a:rPr>
              <a:t>	</a:t>
            </a:r>
            <a:r>
              <a:rPr lang="en" sz="1600" b="1">
                <a:solidFill>
                  <a:srgbClr val="000000"/>
                </a:solidFill>
              </a:rPr>
              <a:t>Total </a:t>
            </a:r>
            <a:r>
              <a:rPr lang="en" sz="1600" b="1" smtClean="0">
                <a:solidFill>
                  <a:srgbClr val="000000"/>
                </a:solidFill>
              </a:rPr>
              <a:t>Images</a:t>
            </a:r>
            <a:r>
              <a:rPr lang="en" sz="1600" smtClean="0">
                <a:solidFill>
                  <a:srgbClr val="000000"/>
                </a:solidFill>
              </a:rPr>
              <a:t>:738</a:t>
            </a:r>
            <a:endParaRPr lang="en" sz="1600" dirty="0">
              <a:solidFill>
                <a:srgbClr val="000000"/>
              </a:solidFill>
            </a:endParaRP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 l="13056" t="10953" r="988" b="49742"/>
          <a:stretch/>
        </p:blipFill>
        <p:spPr>
          <a:xfrm>
            <a:off x="642225" y="2411775"/>
            <a:ext cx="7859551" cy="22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Sample Images from IIITA Dataset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t="-3578" b="17969"/>
          <a:stretch/>
        </p:blipFill>
        <p:spPr>
          <a:xfrm>
            <a:off x="655325" y="925900"/>
            <a:ext cx="7833350" cy="36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>
            <a:spLocks noGrp="1"/>
          </p:cNvSpPr>
          <p:nvPr>
            <p:ph type="title"/>
          </p:nvPr>
        </p:nvSpPr>
        <p:spPr>
          <a:xfrm>
            <a:off x="311700" y="1708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Activity Time Chart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209775" y="104975"/>
            <a:ext cx="8520600" cy="3023400"/>
          </a:xfrm>
          <a:prstGeom prst="rect">
            <a:avLst/>
          </a:prstGeom>
          <a:solidFill>
            <a:schemeClr val="lt1"/>
          </a:solidFill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Rapid technological advancements have increased human computer interaction.                                                                             </a:t>
            </a:r>
            <a:r>
              <a:rPr lang="en">
                <a:solidFill>
                  <a:schemeClr val="lt1"/>
                </a:solidFill>
              </a:rPr>
              <a:t>.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 computers that are able to interact naturally with the user, in the same way that humans interact with other humans , are taking the interest of researchers all across the world.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l="8550"/>
          <a:stretch/>
        </p:blipFill>
        <p:spPr>
          <a:xfrm>
            <a:off x="4236350" y="2834175"/>
            <a:ext cx="4805899" cy="21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Hardware:</a:t>
            </a:r>
            <a:r>
              <a:rPr lang="en">
                <a:solidFill>
                  <a:srgbClr val="000000"/>
                </a:solidFill>
              </a:rPr>
              <a:t/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•</a:t>
            </a:r>
            <a:r>
              <a:rPr lang="en" b="1">
                <a:solidFill>
                  <a:srgbClr val="000000"/>
                </a:solidFill>
              </a:rPr>
              <a:t>Processor: </a:t>
            </a:r>
            <a:r>
              <a:rPr lang="en">
                <a:solidFill>
                  <a:srgbClr val="000000"/>
                </a:solidFill>
              </a:rPr>
              <a:t>Intel Core i7 CPU @ 2.60 GHz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•</a:t>
            </a:r>
            <a:r>
              <a:rPr lang="en" b="1">
                <a:solidFill>
                  <a:srgbClr val="000000"/>
                </a:solidFill>
              </a:rPr>
              <a:t>RAM: </a:t>
            </a:r>
            <a:r>
              <a:rPr lang="en">
                <a:solidFill>
                  <a:srgbClr val="000000"/>
                </a:solidFill>
              </a:rPr>
              <a:t>6 GB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Software: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b="1">
                <a:solidFill>
                  <a:srgbClr val="000000"/>
                </a:solidFill>
              </a:rPr>
              <a:t>Implementation Language</a:t>
            </a:r>
            <a:r>
              <a:rPr lang="en">
                <a:solidFill>
                  <a:srgbClr val="000000"/>
                </a:solidFill>
              </a:rPr>
              <a:t>:  Python 3.5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b="1">
                <a:solidFill>
                  <a:srgbClr val="000000"/>
                </a:solidFill>
              </a:rPr>
              <a:t>Libraries:  </a:t>
            </a:r>
            <a:r>
              <a:rPr lang="en">
                <a:solidFill>
                  <a:srgbClr val="000000"/>
                </a:solidFill>
              </a:rPr>
              <a:t>NumPy, OpenCV3, PIL, Scikit-learn</a:t>
            </a:r>
          </a:p>
          <a:p>
            <a:pPr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•</a:t>
            </a:r>
            <a:r>
              <a:rPr lang="en" b="1">
                <a:solidFill>
                  <a:srgbClr val="000000"/>
                </a:solidFill>
              </a:rPr>
              <a:t>IDE:</a:t>
            </a:r>
            <a:r>
              <a:rPr lang="en">
                <a:solidFill>
                  <a:srgbClr val="000000"/>
                </a:solidFill>
              </a:rPr>
              <a:t>  Anaconda (conda), Spyder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196825"/>
            <a:ext cx="8520600" cy="60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311700" y="866000"/>
            <a:ext cx="8520600" cy="405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[1] S. Moore and R. Bowden, "Local binary patterns for multi-view facial expression recognition", Computer Vision and Image Understanding, vol. 115, no. 4, pp. 541-558, 2011.</a:t>
            </a:r>
            <a:br>
              <a:rPr lang="en" sz="1200">
                <a:solidFill>
                  <a:srgbClr val="000000"/>
                </a:solidFill>
              </a:rPr>
            </a:br>
            <a:endParaRPr lang="en" sz="1200">
              <a:solidFill>
                <a:srgbClr val="00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[2] “Study on Co-occurrence-based Image Feature Analysis and Texture Recognition Employing Diagonal-Crisscross Local Binary Pattern”, Web: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http://hdl.handle.net/10228/5282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[3] B. Santra and D. Mukherjee, "Local saliency-inspired binary patterns for automatic recognition of multi-view facial expression", in Image Processing (ICIP), 2016 IEEE International Conference on, 2016.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[4] S. Gong, P.W. McOwan, C. Shan, “Dynamic facial expression recognition using a bayesian temporal manifold model”, in: BMVC, vol. 1, 2006, pp. 297–306.</a:t>
            </a:r>
            <a:br>
              <a:rPr lang="en" sz="1200">
                <a:solidFill>
                  <a:srgbClr val="000000"/>
                </a:solidFill>
              </a:rPr>
            </a:br>
            <a:endParaRPr lang="en" sz="1200">
              <a:solidFill>
                <a:srgbClr val="00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[5] S. Liao, W. Fan, A.C.S. Chung, D.Y. Yeung, “Facial expression recognition using advanced local binary patterns, tsallis entropies and global appearance features”, in: ICIP, 2006, pp. 665–668.</a:t>
            </a:r>
            <a:br>
              <a:rPr lang="en" sz="1200">
                <a:solidFill>
                  <a:srgbClr val="000000"/>
                </a:solidFill>
              </a:rPr>
            </a:br>
            <a:endParaRPr lang="en" sz="1200">
              <a:solidFill>
                <a:srgbClr val="000000"/>
              </a:solidFill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[6] C. Shan, T. Gritti, “Learning discriminative lbp-histogram bins for facial expression recognition”, in: Proceedings of the British Machine Vision Conference 2008.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286350" y="1312125"/>
            <a:ext cx="8571300" cy="1246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/>
              <a:t>Thank You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311700" y="196825"/>
            <a:ext cx="8520600" cy="60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YAW  ANGLE</a:t>
            </a:r>
          </a:p>
          <a:p>
            <a:pPr lvl="0" algn="l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311700" y="866000"/>
            <a:ext cx="8520600" cy="4054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05" name="Shape 405" descr="Image result for yaw angle fa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" y="1718850"/>
            <a:ext cx="4528025" cy="28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 descr="Image result for yaw angle fa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250" y="1514150"/>
            <a:ext cx="4313625" cy="2933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SVM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An algorithm in supervised machine learning used for classification.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Each data item is plotted as a point in n-dimensional space.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Classification is performed by finding the hyperplane that segregates 2 classes very well.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46" y="2655875"/>
            <a:ext cx="3117899" cy="220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676" y="2655875"/>
            <a:ext cx="2917400" cy="21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Use of Multiclass SVM 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 single multiclass problem is reduced into multiple binary classification problems.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Method Used: One-versus-All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Involves building binary classifiers which distinguish between one of the     labels and the rest.</a:t>
            </a:r>
          </a:p>
          <a:p>
            <a:pPr marL="457200" lvl="0" indent="-342900" rtl="0"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In Method 2 (LBP with Angle Classification) , three One-vs-All classifiers have been trained for pose-dependent expression classification.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05025" y="284000"/>
            <a:ext cx="8527200" cy="428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7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rtl="0">
              <a:spcBef>
                <a:spcPts val="0"/>
              </a:spcBef>
              <a:buSzPct val="100000"/>
              <a:buFont typeface="Arial"/>
            </a:pPr>
            <a:r>
              <a:rPr lang="en" sz="17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750">
                <a:solidFill>
                  <a:srgbClr val="080E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the scenario below, we can’t have linear hyper-plane between the two classes, so how does SVM classify these two classes?</a:t>
            </a:r>
          </a:p>
          <a:p>
            <a:pPr lvl="0" rtl="0">
              <a:spcBef>
                <a:spcPts val="0"/>
              </a:spcBef>
              <a:buNone/>
            </a:pPr>
            <a:endParaRPr sz="1750">
              <a:solidFill>
                <a:srgbClr val="080E1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750">
              <a:solidFill>
                <a:srgbClr val="080E1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endParaRPr sz="1750">
              <a:solidFill>
                <a:srgbClr val="080E1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9725" rtl="0">
              <a:spcBef>
                <a:spcPts val="0"/>
              </a:spcBef>
              <a:buSzPct val="106060"/>
              <a:buFont typeface="Arial"/>
            </a:pPr>
            <a:r>
              <a:rPr lang="en" sz="1650">
                <a:solidFill>
                  <a:srgbClr val="080E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SVM solves this problem                                                                                               by introducing additional feature. Here, we will add a new                                  feature z=x^2+y^2.                                                                                                          Now, let’s plot the data points on axis x and z</a:t>
            </a:r>
            <a:r>
              <a:rPr lang="en" sz="2250">
                <a:solidFill>
                  <a:srgbClr val="080E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700" y="192175"/>
            <a:ext cx="2509525" cy="21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707" y="2539145"/>
            <a:ext cx="2379900" cy="20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429800" y="445025"/>
            <a:ext cx="3401700" cy="56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Training Phase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900" y="1315350"/>
            <a:ext cx="4187399" cy="34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250" y="1226100"/>
            <a:ext cx="2650475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5037750" y="518700"/>
            <a:ext cx="3401700" cy="56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Testing Phase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Pose is one constraint that has largely been unexplored.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Attempts to produce pose invariant facial expression classifiers have only considered yaw variations of up to 45 degrees.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In case of NON-FRONTAL facial expression recognition, little to moderate accuracy have been observed till date.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311700" y="209950"/>
            <a:ext cx="8520600" cy="59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0"/>
              <a:t>Flow Chart for “Without Angle Classification”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498" y="913375"/>
            <a:ext cx="5277004" cy="4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DCLBP</a:t>
            </a:r>
          </a:p>
        </p:txBody>
      </p:sp>
      <p:graphicFrame>
        <p:nvGraphicFramePr>
          <p:cNvPr id="447" name="Shape 447"/>
          <p:cNvGraphicFramePr/>
          <p:nvPr/>
        </p:nvGraphicFramePr>
        <p:xfrm>
          <a:off x="922988" y="12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{E75A95F5-517A-4BAA-893D-1013D620D1EC}</a:tableStyleId>
              </a:tblPr>
              <a:tblGrid>
                <a:gridCol w="1042575"/>
                <a:gridCol w="1042575"/>
                <a:gridCol w="1042575"/>
                <a:gridCol w="1042575"/>
                <a:gridCol w="1042575"/>
                <a:gridCol w="1042575"/>
                <a:gridCol w="1042575"/>
              </a:tblGrid>
              <a:tr h="4511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Happy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Sad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Angry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Disgust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Happy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Sad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4.65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65.00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2.32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16.25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4.65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6.97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6.38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68.08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2.12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23.40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Angry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4.34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10.86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4.34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65.21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6.52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8.69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Disgust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5.40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2.70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8.10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81.08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2.70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10.25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15.38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5.12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10.25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58.97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/>
        </p:nvSpPr>
        <p:spPr>
          <a:xfrm>
            <a:off x="367400" y="4566175"/>
            <a:ext cx="8464800" cy="35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expression wise accuracy of LGBP without angle classification.</a:t>
            </a:r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238" y="218025"/>
            <a:ext cx="4991524" cy="41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title"/>
          </p:nvPr>
        </p:nvSpPr>
        <p:spPr>
          <a:xfrm>
            <a:off x="311700" y="275550"/>
            <a:ext cx="8520600" cy="747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With Angle Expression Prediction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922988" y="12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{E75A95F5-517A-4BAA-893D-1013D620D1EC}</a:tableStyleId>
              </a:tblPr>
              <a:tblGrid>
                <a:gridCol w="1042575"/>
                <a:gridCol w="1042575"/>
                <a:gridCol w="1042575"/>
                <a:gridCol w="1042575"/>
                <a:gridCol w="1042575"/>
                <a:gridCol w="1042575"/>
                <a:gridCol w="1042575"/>
              </a:tblGrid>
              <a:tr h="4511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Happy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Sad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Angry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Disgust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Happy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92.86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1.43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2.38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2.38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Sad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83.81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5.71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7.14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Surprise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87.14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Angry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1.43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5.24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84.29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7.14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5.24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Disgust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3.33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3.81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1.90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5.71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79.05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4.29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11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Fear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1.90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4.76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8.09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3.18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3.81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67.14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0" name="Shape 460"/>
          <p:cNvSpPr txBox="1"/>
          <p:nvPr/>
        </p:nvSpPr>
        <p:spPr>
          <a:xfrm>
            <a:off x="826625" y="4539925"/>
            <a:ext cx="7544700" cy="341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/>
              <a:t>Fig. : Confusion Matrix for Expressions With Angle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Without Angle Expression Prediction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l="30660" t="33474" r="30718" b="33902"/>
          <a:stretch/>
        </p:blipFill>
        <p:spPr>
          <a:xfrm>
            <a:off x="1711586" y="1638775"/>
            <a:ext cx="5720827" cy="28355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67" name="Shape 467"/>
          <p:cNvSpPr txBox="1"/>
          <p:nvPr/>
        </p:nvSpPr>
        <p:spPr>
          <a:xfrm>
            <a:off x="2519700" y="4527975"/>
            <a:ext cx="4104600" cy="17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b="1"/>
              <a:t>Fig. : Confusion Matrix for Expressions Without Angle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expression-wise accuracy of LGBP with angle classification.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75" y="139275"/>
            <a:ext cx="5239620" cy="43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575" y="190500"/>
            <a:ext cx="5135400" cy="4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expression-wise accuracy of DCLBP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Angle Prediction Accuracy Comparison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826625" y="4395600"/>
            <a:ext cx="7544700" cy="3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Fig. : Confusion Matrix for Angles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813525" y="1295625"/>
            <a:ext cx="7557900" cy="122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overall accuracy of angle prediction is very high, i.e., 98.01%.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endParaRPr lang="en"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The best predicted angle is Zero, followed by Forty Five.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952500" y="26954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{E75A95F5-517A-4BAA-893D-1013D620D1EC}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2855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Zero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Forty Five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Ninety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Zero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94.76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3.33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Forty Five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4.76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93.09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5.95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7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Ninety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0.48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3.57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92.86</a:t>
                      </a:r>
                    </a:p>
                  </a:txBody>
                  <a:tcPr marL="91425" marR="91425" marT="91425" marB="91425">
                    <a:lnL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2A39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131200" y="209950"/>
            <a:ext cx="8896200" cy="590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b="0"/>
              <a:t>Flow Chart for “With Angle Classification ”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00" y="800350"/>
            <a:ext cx="5025400" cy="412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/>
        </p:nvSpPr>
        <p:spPr>
          <a:xfrm>
            <a:off x="577325" y="328025"/>
            <a:ext cx="7925100" cy="91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367400" y="4671150"/>
            <a:ext cx="8464800" cy="28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b="1">
                <a:solidFill>
                  <a:srgbClr val="434343"/>
                </a:solidFill>
              </a:rPr>
              <a:t>Fig : Bar chart showing angle prediction accuracy of UCLBP angle classification.</a:t>
            </a:r>
          </a:p>
        </p:txBody>
      </p:sp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325" y="328025"/>
            <a:ext cx="4125100" cy="41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246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860825"/>
            <a:ext cx="8520600" cy="2953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Make a software system which takes an image of human face as an input and gives the expression and pose of the of the face as output and compare different approaches.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The input image may or may not be a frontal view of the face.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The output given by the system must be one of the following expressions:  happy, surprise, anger, fear, sadness and disgust; and one of the three yaw angles: zero, forty five and ninety.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00" y="3405229"/>
            <a:ext cx="3502175" cy="158652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5330125" y="4816925"/>
            <a:ext cx="3609300" cy="24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                                   </a:t>
            </a:r>
            <a:r>
              <a:rPr lang="en" sz="1000" b="1"/>
              <a:t> 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Forty-five                             Ninety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“Sad” expression is highest in LGBP with angle classification.</a:t>
            </a: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of “Sad” expression is very low using DCLBP approach as compared to the other two approaches.</a:t>
            </a:r>
          </a:p>
          <a:p>
            <a: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LGBP without angle classification outperforms LGBP with angle classification in “Surprise” expression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Activity Time Chart</a:t>
            </a:r>
          </a:p>
        </p:txBody>
      </p:sp>
      <p:pic>
        <p:nvPicPr>
          <p:cNvPr id="517" name="Shape 517"/>
          <p:cNvPicPr preferRelativeResize="0"/>
          <p:nvPr/>
        </p:nvPicPr>
        <p:blipFill rotWithShape="1">
          <a:blip r:embed="rId3">
            <a:alphaModFix/>
          </a:blip>
          <a:srcRect l="17073" t="19054" r="39303" b="27360"/>
          <a:stretch/>
        </p:blipFill>
        <p:spPr>
          <a:xfrm>
            <a:off x="1495087" y="1299000"/>
            <a:ext cx="6153827" cy="34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0" y="336550"/>
            <a:ext cx="2495950" cy="17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775" y="336550"/>
            <a:ext cx="2495950" cy="178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246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SCOPE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05000" y="1110925"/>
            <a:ext cx="8520600" cy="3449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We plan to train the software to work on facial orientations of yaw angle 0, 45 and 90 degrees.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                                                        </a:t>
            </a:r>
            <a:r>
              <a:rPr lang="en">
                <a:solidFill>
                  <a:schemeClr val="lt1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We plan to use LGBP and DCLBP for  feature extraction of facial images.  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00" y="1693925"/>
            <a:ext cx="914675" cy="1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1188" y="1693926"/>
            <a:ext cx="914675" cy="1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4175" y="1708525"/>
            <a:ext cx="871625" cy="1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3359025" y="2962475"/>
            <a:ext cx="5566500" cy="36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666666"/>
                </a:solidFill>
              </a:rPr>
              <a:t>0 yaw angle		 45 yaw angle	          	 90 yaw angle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246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SCOPE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311700" y="954150"/>
            <a:ext cx="8520600" cy="4026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Images will be classified into  6 basic human expressions. 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</a:t>
            </a:r>
            <a:r>
              <a:rPr lang="en">
                <a:solidFill>
                  <a:schemeClr val="lt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                                                                                                 </a:t>
            </a:r>
            <a:r>
              <a:rPr lang="en">
                <a:solidFill>
                  <a:schemeClr val="lt1"/>
                </a:solidFill>
              </a:rPr>
              <a:t>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The training and testing have to be performed on individual face images. </a:t>
            </a:r>
            <a:br>
              <a:rPr lang="en">
                <a:solidFill>
                  <a:srgbClr val="000000"/>
                </a:solidFill>
              </a:rPr>
            </a:br>
            <a:endParaRPr lang="en">
              <a:solidFill>
                <a:srgbClr val="000000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>
                <a:solidFill>
                  <a:srgbClr val="000000"/>
                </a:solidFill>
              </a:rPr>
              <a:t>We compare the result of expression recognition with and without pose classification.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730000" y="1510492"/>
            <a:ext cx="7203500" cy="1519133"/>
            <a:chOff x="1324825" y="3213342"/>
            <a:chExt cx="7203500" cy="1519133"/>
          </a:xfrm>
        </p:grpSpPr>
        <p:pic>
          <p:nvPicPr>
            <p:cNvPr id="113" name="Shape 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2800" y="3213352"/>
              <a:ext cx="1121075" cy="1519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Shape 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79100" y="3213342"/>
              <a:ext cx="1121075" cy="1519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Shape 1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94639" y="3213346"/>
              <a:ext cx="1121083" cy="151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Shape 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50946" y="3213356"/>
              <a:ext cx="1121075" cy="15190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Shape 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24825" y="3213350"/>
              <a:ext cx="1121075" cy="1519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Shape 1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07250" y="3213356"/>
              <a:ext cx="1121075" cy="15190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Shape 119"/>
          <p:cNvSpPr txBox="1"/>
          <p:nvPr/>
        </p:nvSpPr>
        <p:spPr>
          <a:xfrm>
            <a:off x="571500" y="3230725"/>
            <a:ext cx="7802700" cy="25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990000"/>
                </a:solidFill>
              </a:rPr>
              <a:t>       Sad             Disgust		 Fear               Happy 	             Angry      	Surprise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47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Literature Survey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l="3984" t="20229" r="22355" b="10107"/>
          <a:stretch/>
        </p:blipFill>
        <p:spPr>
          <a:xfrm>
            <a:off x="83300" y="734800"/>
            <a:ext cx="8977400" cy="42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18375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Approach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Microsoft Office PowerPoint</Application>
  <PresentationFormat>On-screen Show (16:9)</PresentationFormat>
  <Paragraphs>281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Georgia</vt:lpstr>
      <vt:lpstr>PT Sans Narrow</vt:lpstr>
      <vt:lpstr>Arial</vt:lpstr>
      <vt:lpstr>Open Sans</vt:lpstr>
      <vt:lpstr>Roboto</vt:lpstr>
      <vt:lpstr>Impact</vt:lpstr>
      <vt:lpstr>Tropic</vt:lpstr>
      <vt:lpstr>Pose and Facial Expression Recognition on Multiple Yaw Angles</vt:lpstr>
      <vt:lpstr>INTRODUCTION</vt:lpstr>
      <vt:lpstr>PowerPoint Presentation</vt:lpstr>
      <vt:lpstr>MOTIVATION</vt:lpstr>
      <vt:lpstr>Problem Statement</vt:lpstr>
      <vt:lpstr>SCOPE</vt:lpstr>
      <vt:lpstr>SCOPE</vt:lpstr>
      <vt:lpstr>Literature Survey</vt:lpstr>
      <vt:lpstr>Approach</vt:lpstr>
      <vt:lpstr>PowerPoint Presentation</vt:lpstr>
      <vt:lpstr>LOCAL BINARY PATTERN</vt:lpstr>
      <vt:lpstr>PowerPoint Presentation</vt:lpstr>
      <vt:lpstr>PowerPoint Presentation</vt:lpstr>
      <vt:lpstr>UNIFORM LOCAL BINARY PATTERN</vt:lpstr>
      <vt:lpstr>DIAGONAL CRISS-CROSS LOCAL BINARY PATTERN</vt:lpstr>
      <vt:lpstr>Method 1: LGBP Without Angle Classification</vt:lpstr>
      <vt:lpstr>Method 2: LGBP With Angle Classification</vt:lpstr>
      <vt:lpstr>Method 3: Diagonal Criss-Cross LBP</vt:lpstr>
      <vt:lpstr>Results and Analysis</vt:lpstr>
      <vt:lpstr>Comparison of Accuracy</vt:lpstr>
      <vt:lpstr>Confusion Matrix of LGBP with angle prediction</vt:lpstr>
      <vt:lpstr>Expression-wise Comparison of Accuracies</vt:lpstr>
      <vt:lpstr>Results on Own Dataset</vt:lpstr>
      <vt:lpstr>Real Life Applications</vt:lpstr>
      <vt:lpstr>PowerPoint Presentation</vt:lpstr>
      <vt:lpstr>PowerPoint Presentation</vt:lpstr>
      <vt:lpstr>Datasets</vt:lpstr>
      <vt:lpstr>PowerPoint Presentation</vt:lpstr>
      <vt:lpstr>Activity Time Chart</vt:lpstr>
      <vt:lpstr>Requirements</vt:lpstr>
      <vt:lpstr>References</vt:lpstr>
      <vt:lpstr>Thank You</vt:lpstr>
      <vt:lpstr>PowerPoint Presentation</vt:lpstr>
      <vt:lpstr>PowerPoint Presentation</vt:lpstr>
      <vt:lpstr>YAW  ANGLE </vt:lpstr>
      <vt:lpstr>SVM</vt:lpstr>
      <vt:lpstr>Use of Multiclass SVM </vt:lpstr>
      <vt:lpstr>PowerPoint Presentation</vt:lpstr>
      <vt:lpstr>Training Phase</vt:lpstr>
      <vt:lpstr>Flow Chart for “Without Angle Classification”</vt:lpstr>
      <vt:lpstr>DCLBP</vt:lpstr>
      <vt:lpstr>PowerPoint Presentation</vt:lpstr>
      <vt:lpstr>With Angle Expression Prediction</vt:lpstr>
      <vt:lpstr>Without Angle Expression Prediction</vt:lpstr>
      <vt:lpstr>PowerPoint Presentation</vt:lpstr>
      <vt:lpstr>PowerPoint Presentation</vt:lpstr>
      <vt:lpstr>Angle Prediction Accuracy Comparison</vt:lpstr>
      <vt:lpstr>Flow Chart for “With Angle Classification ”</vt:lpstr>
      <vt:lpstr>PowerPoint Presentation</vt:lpstr>
      <vt:lpstr>PowerPoint Presentation</vt:lpstr>
      <vt:lpstr>PowerPoint Presentation</vt:lpstr>
      <vt:lpstr>Activity Time Chart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Pose and Facial Expression Recognition on Multiple Yaw Angles</dc:title>
  <cp:lastModifiedBy>Payal Prasad</cp:lastModifiedBy>
  <cp:revision>1</cp:revision>
  <dcterms:modified xsi:type="dcterms:W3CDTF">2017-11-22T05:42:00Z</dcterms:modified>
</cp:coreProperties>
</file>